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78" r:id="rId10"/>
    <p:sldId id="263" r:id="rId11"/>
    <p:sldId id="265" r:id="rId12"/>
    <p:sldId id="266" r:id="rId13"/>
    <p:sldId id="269" r:id="rId14"/>
    <p:sldId id="277" r:id="rId15"/>
    <p:sldId id="270" r:id="rId16"/>
    <p:sldId id="274" r:id="rId17"/>
    <p:sldId id="275" r:id="rId18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9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3">
            <a:extLst/>
          </a:blip>
          <a:srcRect r="32437" b="30590"/>
          <a:stretch>
            <a:fillRect/>
          </a:stretch>
        </p:blipFill>
        <p:spPr>
          <a:xfrm>
            <a:off x="-902985" y="-1"/>
            <a:ext cx="18061922" cy="1015983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-1" y="0"/>
            <a:ext cx="16256001" cy="10160001"/>
          </a:xfrm>
          <a:prstGeom prst="rect">
            <a:avLst/>
          </a:prstGeom>
          <a:solidFill>
            <a:srgbClr val="FFFFFF">
              <a:alpha val="80741"/>
            </a:srgbClr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2346854" y="463020"/>
            <a:ext cx="11562293" cy="22489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2346854" y="2711979"/>
            <a:ext cx="11562293" cy="65484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7935017" y="9637448"/>
            <a:ext cx="372737" cy="385234"/>
          </a:xfrm>
          <a:prstGeom prst="rect">
            <a:avLst/>
          </a:prstGeom>
          <a:ln w="3175">
            <a:miter lim="400000"/>
          </a:ln>
        </p:spPr>
        <p:txBody>
          <a:bodyPr wrap="none" lIns="52916" tIns="52916" rIns="52916" bIns="52916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13646" y="-8229"/>
            <a:ext cx="16256003" cy="10227201"/>
          </a:xfrm>
          <a:prstGeom prst="rect">
            <a:avLst/>
          </a:prstGeom>
          <a:solidFill>
            <a:srgbClr val="3C4046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4250341"/>
            <a:ext cx="7114224" cy="1659318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6423532" y="2647343"/>
            <a:ext cx="8006464" cy="1291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/>
          <a:p>
            <a:pPr algn="l">
              <a:defRPr sz="77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/>
              <a:t>腾飞科</a:t>
            </a:r>
            <a:r>
              <a:rPr lang="zh-CN" altLang="en-US" dirty="0" smtClean="0"/>
              <a:t>创学期交流</a:t>
            </a:r>
            <a:endParaRPr dirty="0"/>
          </a:p>
        </p:txBody>
      </p:sp>
      <p:sp>
        <p:nvSpPr>
          <p:cNvPr id="25" name="Shape 25"/>
          <p:cNvSpPr/>
          <p:nvPr/>
        </p:nvSpPr>
        <p:spPr>
          <a:xfrm>
            <a:off x="9482090" y="6620090"/>
            <a:ext cx="5935356" cy="427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7397558" y="5080000"/>
            <a:ext cx="7160078" cy="9532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 algn="l">
              <a:defRPr sz="55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智能家居智能控制系统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5713120" y="6687742"/>
            <a:ext cx="7537939" cy="23228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2916" tIns="52916" rIns="52916" bIns="52916" numCol="1" spcCol="38100" rtlCol="0" anchor="ctr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Instructor</a:t>
            </a:r>
            <a:r>
              <a:rPr lang="zh-CN" altLang="en-US" dirty="0">
                <a:solidFill>
                  <a:schemeClr val="accent1"/>
                </a:solidFill>
              </a:rPr>
              <a:t>：李敏波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Member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：吴宇、覃钰卓、丁颖、王永立、卢永强</a:t>
            </a: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-22033" y="0"/>
            <a:ext cx="16256001" cy="101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3856"/>
                </a:lnTo>
                <a:lnTo>
                  <a:pt x="0" y="12728"/>
                </a:lnTo>
                <a:lnTo>
                  <a:pt x="0" y="21600"/>
                </a:lnTo>
                <a:lnTo>
                  <a:pt x="10419" y="21600"/>
                </a:lnTo>
                <a:lnTo>
                  <a:pt x="11100" y="18623"/>
                </a:lnTo>
                <a:lnTo>
                  <a:pt x="9872" y="15136"/>
                </a:lnTo>
                <a:lnTo>
                  <a:pt x="9854" y="15128"/>
                </a:lnTo>
                <a:lnTo>
                  <a:pt x="9863" y="15113"/>
                </a:lnTo>
                <a:lnTo>
                  <a:pt x="9860" y="15103"/>
                </a:lnTo>
                <a:lnTo>
                  <a:pt x="9869" y="15104"/>
                </a:lnTo>
                <a:lnTo>
                  <a:pt x="11275" y="12728"/>
                </a:lnTo>
                <a:lnTo>
                  <a:pt x="11265" y="12728"/>
                </a:lnTo>
                <a:lnTo>
                  <a:pt x="12001" y="9751"/>
                </a:lnTo>
                <a:lnTo>
                  <a:pt x="10673" y="6264"/>
                </a:lnTo>
                <a:lnTo>
                  <a:pt x="10654" y="6256"/>
                </a:lnTo>
                <a:lnTo>
                  <a:pt x="10664" y="6241"/>
                </a:lnTo>
                <a:lnTo>
                  <a:pt x="10660" y="6231"/>
                </a:lnTo>
                <a:lnTo>
                  <a:pt x="10670" y="6232"/>
                </a:lnTo>
                <a:lnTo>
                  <a:pt x="12191" y="3856"/>
                </a:lnTo>
                <a:lnTo>
                  <a:pt x="21600" y="3856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C4046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8300778" y="79363"/>
            <a:ext cx="6098890" cy="1337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8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192.168.78.1</a:t>
            </a:r>
            <a:endParaRPr dirty="0"/>
          </a:p>
        </p:txBody>
      </p:sp>
      <p:sp>
        <p:nvSpPr>
          <p:cNvPr id="139" name="Shape 139"/>
          <p:cNvSpPr/>
          <p:nvPr/>
        </p:nvSpPr>
        <p:spPr>
          <a:xfrm>
            <a:off x="9566577" y="2309860"/>
            <a:ext cx="6081813" cy="1533688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0245726" y="2697000"/>
            <a:ext cx="4723514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数据实时采集</a:t>
            </a:r>
            <a:endParaRPr dirty="0"/>
          </a:p>
        </p:txBody>
      </p:sp>
      <p:sp>
        <p:nvSpPr>
          <p:cNvPr id="141" name="Shape 141"/>
          <p:cNvSpPr/>
          <p:nvPr/>
        </p:nvSpPr>
        <p:spPr>
          <a:xfrm>
            <a:off x="654569" y="0"/>
            <a:ext cx="1464685" cy="1837622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33" y="5840837"/>
            <a:ext cx="8797051" cy="43985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36" y="5718411"/>
            <a:ext cx="6393932" cy="4564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32" y="1656342"/>
            <a:ext cx="7937734" cy="418511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3574136" y="0"/>
            <a:ext cx="12681745" cy="101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3"/>
                </a:lnTo>
                <a:cubicBezTo>
                  <a:pt x="382" y="436"/>
                  <a:pt x="750" y="832"/>
                  <a:pt x="1099" y="1267"/>
                </a:cubicBezTo>
                <a:cubicBezTo>
                  <a:pt x="5317" y="6532"/>
                  <a:pt x="5317" y="15068"/>
                  <a:pt x="1099" y="20333"/>
                </a:cubicBezTo>
                <a:cubicBezTo>
                  <a:pt x="750" y="20768"/>
                  <a:pt x="382" y="21164"/>
                  <a:pt x="0" y="2152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6" name="Group 176"/>
          <p:cNvGrpSpPr/>
          <p:nvPr/>
        </p:nvGrpSpPr>
        <p:grpSpPr>
          <a:xfrm>
            <a:off x="-9385152" y="-2265021"/>
            <a:ext cx="16022337" cy="14690042"/>
            <a:chOff x="0" y="0"/>
            <a:chExt cx="16022336" cy="14690041"/>
          </a:xfrm>
        </p:grpSpPr>
        <p:sp>
          <p:nvSpPr>
            <p:cNvPr id="174" name="Shape 174"/>
            <p:cNvSpPr/>
            <p:nvPr/>
          </p:nvSpPr>
          <p:spPr>
            <a:xfrm>
              <a:off x="114300" y="199935"/>
              <a:ext cx="15586200" cy="14290171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0" y="0"/>
              <a:ext cx="16022337" cy="14690042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77" name="Shape 177"/>
          <p:cNvSpPr/>
          <p:nvPr/>
        </p:nvSpPr>
        <p:spPr>
          <a:xfrm>
            <a:off x="5666978" y="3027759"/>
            <a:ext cx="3196002" cy="467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9" h="20852" extrusionOk="0">
                <a:moveTo>
                  <a:pt x="5400" y="0"/>
                </a:moveTo>
                <a:cubicBezTo>
                  <a:pt x="3994" y="0"/>
                  <a:pt x="2588" y="143"/>
                  <a:pt x="1229" y="424"/>
                </a:cubicBezTo>
                <a:cubicBezTo>
                  <a:pt x="4254" y="6842"/>
                  <a:pt x="3843" y="13885"/>
                  <a:pt x="0" y="20131"/>
                </a:cubicBezTo>
                <a:cubicBezTo>
                  <a:pt x="5298" y="21600"/>
                  <a:pt x="11554" y="20825"/>
                  <a:pt x="15836" y="17800"/>
                </a:cubicBezTo>
                <a:cubicBezTo>
                  <a:pt x="21600" y="13728"/>
                  <a:pt x="21600" y="7126"/>
                  <a:pt x="15836" y="3054"/>
                </a:cubicBezTo>
                <a:cubicBezTo>
                  <a:pt x="12954" y="1018"/>
                  <a:pt x="9177" y="0"/>
                  <a:pt x="5400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600000" sp="6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5411787" y="2642393"/>
            <a:ext cx="3709432" cy="539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7" h="20841" extrusionOk="0">
                <a:moveTo>
                  <a:pt x="5489" y="0"/>
                </a:moveTo>
                <a:cubicBezTo>
                  <a:pt x="4051" y="0"/>
                  <a:pt x="2614" y="151"/>
                  <a:pt x="1226" y="449"/>
                </a:cubicBezTo>
                <a:cubicBezTo>
                  <a:pt x="4785" y="6774"/>
                  <a:pt x="4373" y="13959"/>
                  <a:pt x="0" y="20087"/>
                </a:cubicBezTo>
                <a:cubicBezTo>
                  <a:pt x="5294" y="21600"/>
                  <a:pt x="11577" y="20835"/>
                  <a:pt x="15868" y="17789"/>
                </a:cubicBezTo>
                <a:cubicBezTo>
                  <a:pt x="21600" y="13720"/>
                  <a:pt x="21600" y="7122"/>
                  <a:pt x="15868" y="3053"/>
                </a:cubicBezTo>
                <a:cubicBezTo>
                  <a:pt x="13001" y="1018"/>
                  <a:pt x="9246" y="0"/>
                  <a:pt x="5489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459273" y="3304178"/>
            <a:ext cx="4127256" cy="4127257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9512599" y="4575669"/>
            <a:ext cx="6081813" cy="1533689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2072641" y="3563933"/>
            <a:ext cx="106930" cy="7685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182" name="Shape 182"/>
          <p:cNvSpPr/>
          <p:nvPr/>
        </p:nvSpPr>
        <p:spPr>
          <a:xfrm>
            <a:off x="10191746" y="4827416"/>
            <a:ext cx="4723514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语音识别应用</a:t>
            </a:r>
            <a:endParaRPr dirty="0"/>
          </a:p>
        </p:txBody>
      </p:sp>
      <p:sp>
        <p:nvSpPr>
          <p:cNvPr id="183" name="Shape 183"/>
          <p:cNvSpPr/>
          <p:nvPr/>
        </p:nvSpPr>
        <p:spPr>
          <a:xfrm>
            <a:off x="9512599" y="6687147"/>
            <a:ext cx="6081814" cy="427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84" name="Shape 184"/>
          <p:cNvSpPr/>
          <p:nvPr/>
        </p:nvSpPr>
        <p:spPr>
          <a:xfrm>
            <a:off x="5518447" y="2984886"/>
            <a:ext cx="2237475" cy="4677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30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1" y="0"/>
            <a:ext cx="16256002" cy="10160000"/>
          </a:xfrm>
          <a:prstGeom prst="rect">
            <a:avLst/>
          </a:pr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6520270" y="832166"/>
            <a:ext cx="742635" cy="1460629"/>
          </a:xfrm>
          <a:prstGeom prst="rect">
            <a:avLst/>
          </a:prstGeom>
          <a:solidFill>
            <a:schemeClr val="accent1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365047" y="434979"/>
            <a:ext cx="6081815" cy="427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03" name="Shape 203"/>
          <p:cNvSpPr/>
          <p:nvPr/>
        </p:nvSpPr>
        <p:spPr>
          <a:xfrm>
            <a:off x="7327359" y="1580741"/>
            <a:ext cx="1001841" cy="349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35" h="21600" extrusionOk="0">
                <a:moveTo>
                  <a:pt x="0" y="0"/>
                </a:moveTo>
                <a:cubicBezTo>
                  <a:pt x="16929" y="6211"/>
                  <a:pt x="21600" y="13411"/>
                  <a:pt x="14014" y="21600"/>
                </a:cubicBezTo>
              </a:path>
            </a:pathLst>
          </a:custGeom>
          <a:ln w="12700">
            <a:solidFill>
              <a:srgbClr val="85888D"/>
            </a:solidFill>
            <a:miter lim="400000"/>
            <a:headEnd type="triangle"/>
            <a:tailEnd type="diamond"/>
          </a:ln>
        </p:spPr>
        <p:txBody>
          <a:bodyPr/>
          <a:lstStyle/>
          <a:p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9512599" y="4323393"/>
            <a:ext cx="6081813" cy="2121637"/>
          </a:xfrm>
          <a:prstGeom prst="roundRect">
            <a:avLst>
              <a:gd name="adj" fmla="val 8979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10383094" y="4681621"/>
            <a:ext cx="1645748" cy="72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/>
          <a:p>
            <a: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000" dirty="0"/>
              <a:t>百</a:t>
            </a:r>
            <a:r>
              <a:rPr lang="zh-CN" altLang="en-US" sz="4000" dirty="0" smtClean="0"/>
              <a:t>度</a:t>
            </a:r>
            <a:r>
              <a:rPr lang="en-US" altLang="zh-CN" sz="4000" dirty="0" smtClean="0"/>
              <a:t>AI</a:t>
            </a:r>
            <a:endParaRPr dirty="0"/>
          </a:p>
        </p:txBody>
      </p:sp>
      <p:sp>
        <p:nvSpPr>
          <p:cNvPr id="193" name="Shape 193"/>
          <p:cNvSpPr/>
          <p:nvPr/>
        </p:nvSpPr>
        <p:spPr>
          <a:xfrm>
            <a:off x="9512599" y="6996261"/>
            <a:ext cx="6081813" cy="2121637"/>
          </a:xfrm>
          <a:prstGeom prst="roundRect">
            <a:avLst>
              <a:gd name="adj" fmla="val 8979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512599" y="2598173"/>
            <a:ext cx="6081813" cy="1173990"/>
          </a:xfrm>
          <a:prstGeom prst="roundRect">
            <a:avLst>
              <a:gd name="adj" fmla="val 16227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13908802" y="0"/>
            <a:ext cx="1464685" cy="1837622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4587678" y="986797"/>
            <a:ext cx="106929" cy="6608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197" name="Shape 197"/>
          <p:cNvSpPr/>
          <p:nvPr/>
        </p:nvSpPr>
        <p:spPr>
          <a:xfrm>
            <a:off x="9583807" y="2854267"/>
            <a:ext cx="5749436" cy="7224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000" dirty="0" smtClean="0"/>
              <a:t>目前实现：语音识别应用</a:t>
            </a:r>
            <a:endParaRPr sz="4000" dirty="0"/>
          </a:p>
        </p:txBody>
      </p:sp>
      <p:sp>
        <p:nvSpPr>
          <p:cNvPr id="198" name="Shape 198"/>
          <p:cNvSpPr/>
          <p:nvPr/>
        </p:nvSpPr>
        <p:spPr>
          <a:xfrm>
            <a:off x="11152503" y="7139933"/>
            <a:ext cx="106930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/>
          <a:p>
            <a:pPr>
              <a:defRPr sz="6000" b="1" cap="all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99" name="Shape 199"/>
          <p:cNvSpPr/>
          <p:nvPr/>
        </p:nvSpPr>
        <p:spPr>
          <a:xfrm>
            <a:off x="9891484" y="7161692"/>
            <a:ext cx="5334002" cy="15841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chemeClr val="accent5"/>
                </a:solidFill>
              </a:defRPr>
            </a:lvl1pPr>
          </a:lstStyle>
          <a:p>
            <a:r>
              <a:rPr lang="zh-CN" altLang="zh-CN" dirty="0"/>
              <a:t>首先系统获取用户的输入音频，在获取用户的音频后，调用语音识别的</a:t>
            </a:r>
            <a:r>
              <a:rPr lang="en-US" altLang="zh-CN" dirty="0"/>
              <a:t>API</a:t>
            </a:r>
            <a:r>
              <a:rPr lang="zh-CN" altLang="zh-CN" dirty="0"/>
              <a:t>，将语音打包成相应的格式发送给服务提供商，获取服务提供商返回的</a:t>
            </a:r>
            <a:r>
              <a:rPr lang="zh-CN" altLang="zh-CN" dirty="0" smtClean="0"/>
              <a:t>文本</a:t>
            </a:r>
            <a:r>
              <a:rPr lang="zh-CN" altLang="en-US" dirty="0" smtClean="0"/>
              <a:t>。</a:t>
            </a:r>
            <a:endParaRPr dirty="0"/>
          </a:p>
        </p:txBody>
      </p:sp>
      <p:sp>
        <p:nvSpPr>
          <p:cNvPr id="200" name="Shape 200"/>
          <p:cNvSpPr/>
          <p:nvPr/>
        </p:nvSpPr>
        <p:spPr>
          <a:xfrm>
            <a:off x="9692588" y="5681088"/>
            <a:ext cx="4803123" cy="427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r>
              <a:rPr lang="zh-CN" altLang="zh-CN" dirty="0"/>
              <a:t>语音识别</a:t>
            </a:r>
            <a:r>
              <a:rPr lang="en-US" altLang="zh-CN" dirty="0"/>
              <a:t>Android SDK</a:t>
            </a:r>
            <a:endParaRPr dirty="0"/>
          </a:p>
        </p:txBody>
      </p:sp>
      <p:sp>
        <p:nvSpPr>
          <p:cNvPr id="201" name="Shape 201"/>
          <p:cNvSpPr/>
          <p:nvPr/>
        </p:nvSpPr>
        <p:spPr>
          <a:xfrm>
            <a:off x="9692588" y="5546597"/>
            <a:ext cx="4732578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pic>
        <p:nvPicPr>
          <p:cNvPr id="2" name="1a012e500849f3bf07d1c86842011f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6479" y="1304509"/>
            <a:ext cx="4720928" cy="833104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3574136" y="0"/>
            <a:ext cx="12681745" cy="101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3"/>
                </a:lnTo>
                <a:cubicBezTo>
                  <a:pt x="382" y="436"/>
                  <a:pt x="750" y="832"/>
                  <a:pt x="1099" y="1267"/>
                </a:cubicBezTo>
                <a:cubicBezTo>
                  <a:pt x="5317" y="6532"/>
                  <a:pt x="5317" y="15068"/>
                  <a:pt x="1099" y="20333"/>
                </a:cubicBezTo>
                <a:cubicBezTo>
                  <a:pt x="750" y="20768"/>
                  <a:pt x="382" y="21164"/>
                  <a:pt x="0" y="2152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7" name="Group 267"/>
          <p:cNvGrpSpPr/>
          <p:nvPr/>
        </p:nvGrpSpPr>
        <p:grpSpPr>
          <a:xfrm>
            <a:off x="-9385152" y="-2265021"/>
            <a:ext cx="16022337" cy="14690042"/>
            <a:chOff x="0" y="0"/>
            <a:chExt cx="16022336" cy="14690041"/>
          </a:xfrm>
        </p:grpSpPr>
        <p:sp>
          <p:nvSpPr>
            <p:cNvPr id="265" name="Shape 265"/>
            <p:cNvSpPr/>
            <p:nvPr/>
          </p:nvSpPr>
          <p:spPr>
            <a:xfrm>
              <a:off x="114300" y="199935"/>
              <a:ext cx="15586200" cy="14290171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0" y="0"/>
              <a:ext cx="16022337" cy="14690042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68" name="Shape 268"/>
          <p:cNvSpPr/>
          <p:nvPr/>
        </p:nvSpPr>
        <p:spPr>
          <a:xfrm>
            <a:off x="5666978" y="3027759"/>
            <a:ext cx="3196002" cy="467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9" h="20852" extrusionOk="0">
                <a:moveTo>
                  <a:pt x="5400" y="0"/>
                </a:moveTo>
                <a:cubicBezTo>
                  <a:pt x="3994" y="0"/>
                  <a:pt x="2588" y="143"/>
                  <a:pt x="1229" y="424"/>
                </a:cubicBezTo>
                <a:cubicBezTo>
                  <a:pt x="4254" y="6842"/>
                  <a:pt x="3843" y="13885"/>
                  <a:pt x="0" y="20131"/>
                </a:cubicBezTo>
                <a:cubicBezTo>
                  <a:pt x="5298" y="21600"/>
                  <a:pt x="11554" y="20825"/>
                  <a:pt x="15836" y="17800"/>
                </a:cubicBezTo>
                <a:cubicBezTo>
                  <a:pt x="21600" y="13728"/>
                  <a:pt x="21600" y="7126"/>
                  <a:pt x="15836" y="3054"/>
                </a:cubicBezTo>
                <a:cubicBezTo>
                  <a:pt x="12954" y="1018"/>
                  <a:pt x="9177" y="0"/>
                  <a:pt x="5400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600000" sp="6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5411787" y="2642393"/>
            <a:ext cx="3709432" cy="539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7" h="20841" extrusionOk="0">
                <a:moveTo>
                  <a:pt x="5489" y="0"/>
                </a:moveTo>
                <a:cubicBezTo>
                  <a:pt x="4051" y="0"/>
                  <a:pt x="2614" y="151"/>
                  <a:pt x="1226" y="449"/>
                </a:cubicBezTo>
                <a:cubicBezTo>
                  <a:pt x="4785" y="6774"/>
                  <a:pt x="4373" y="13959"/>
                  <a:pt x="0" y="20087"/>
                </a:cubicBezTo>
                <a:cubicBezTo>
                  <a:pt x="5294" y="21600"/>
                  <a:pt x="11577" y="20835"/>
                  <a:pt x="15868" y="17789"/>
                </a:cubicBezTo>
                <a:cubicBezTo>
                  <a:pt x="21600" y="13720"/>
                  <a:pt x="21600" y="7122"/>
                  <a:pt x="15868" y="3053"/>
                </a:cubicBezTo>
                <a:cubicBezTo>
                  <a:pt x="13001" y="1018"/>
                  <a:pt x="9246" y="0"/>
                  <a:pt x="5489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459273" y="3304178"/>
            <a:ext cx="4127256" cy="4127257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9512599" y="4575669"/>
            <a:ext cx="6081813" cy="1533689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12072640" y="3563933"/>
            <a:ext cx="106930" cy="7685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73" name="Shape 273"/>
          <p:cNvSpPr/>
          <p:nvPr/>
        </p:nvSpPr>
        <p:spPr>
          <a:xfrm>
            <a:off x="10576465" y="4827416"/>
            <a:ext cx="3954074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下一步计划</a:t>
            </a:r>
            <a:endParaRPr dirty="0"/>
          </a:p>
        </p:txBody>
      </p:sp>
      <p:sp>
        <p:nvSpPr>
          <p:cNvPr id="274" name="Shape 274"/>
          <p:cNvSpPr/>
          <p:nvPr/>
        </p:nvSpPr>
        <p:spPr>
          <a:xfrm>
            <a:off x="9512599" y="6687146"/>
            <a:ext cx="6081814" cy="427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75" name="Shape 275"/>
          <p:cNvSpPr/>
          <p:nvPr/>
        </p:nvSpPr>
        <p:spPr>
          <a:xfrm>
            <a:off x="5518447" y="2984886"/>
            <a:ext cx="2237475" cy="4677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30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-3" y="0"/>
            <a:ext cx="16256003" cy="10160001"/>
          </a:xfrm>
          <a:prstGeom prst="rect">
            <a:avLst/>
          </a:pr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2170485" y="5811491"/>
            <a:ext cx="6081813" cy="2651646"/>
          </a:xfrm>
          <a:prstGeom prst="roundRect">
            <a:avLst>
              <a:gd name="adj" fmla="val 8979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rPr>
              <a:t>数据入库、硬件改装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1152501" y="6092848"/>
            <a:ext cx="106929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6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202791" y="3091263"/>
            <a:ext cx="6081813" cy="2121636"/>
          </a:xfrm>
          <a:prstGeom prst="roundRect">
            <a:avLst>
              <a:gd name="adj" fmla="val 8979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Light"/>
                <a:sym typeface="Helvetica Light"/>
              </a:rPr>
              <a:t>开发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Light"/>
                <a:sym typeface="Helvetica Light"/>
              </a:rPr>
              <a:t>Android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Light"/>
                <a:sym typeface="Helvetica Light"/>
              </a:rPr>
              <a:t>版本的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Light"/>
                <a:sym typeface="Helvetica Light"/>
              </a:rPr>
              <a:t>APP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2162630" y="1317228"/>
            <a:ext cx="6768640" cy="1173989"/>
          </a:xfrm>
          <a:prstGeom prst="roundRect">
            <a:avLst>
              <a:gd name="adj" fmla="val 16227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2162630" y="1389124"/>
            <a:ext cx="6818639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硬件平台</a:t>
            </a:r>
            <a:r>
              <a:rPr lang="en-US" altLang="zh-CN" dirty="0" smtClean="0"/>
              <a:t>&amp;</a:t>
            </a:r>
            <a:r>
              <a:rPr lang="zh-CN" altLang="en-US" dirty="0"/>
              <a:t>数据</a:t>
            </a:r>
            <a:r>
              <a:rPr lang="zh-CN" altLang="en-US" dirty="0" smtClean="0"/>
              <a:t>采集</a:t>
            </a:r>
            <a:endParaRPr kumimoji="0" sz="6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2383620" y="3764792"/>
            <a:ext cx="106930" cy="5993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cap="all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lang="en-US" altLang="zh-CN" sz="3200" b="1" i="0" u="none" strike="noStrike" kern="0" cap="all" spc="0" normalizeH="0" baseline="0" noProof="0" dirty="0">
              <a:ln>
                <a:noFill/>
              </a:ln>
              <a:solidFill>
                <a:srgbClr val="C82506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9692588" y="4590756"/>
            <a:ext cx="4803123" cy="427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chemeClr val="accent5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C82506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383620" y="7008676"/>
            <a:ext cx="5216376" cy="491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12500041" y="8463137"/>
            <a:ext cx="106929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0" b="0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541682" y="0"/>
            <a:ext cx="1464685" cy="1837622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1220559" y="986797"/>
            <a:ext cx="106929" cy="6608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04587" y="4410470"/>
            <a:ext cx="6243413" cy="12148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2916" tIns="52916" rIns="52916" bIns="52916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3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31270" y="3225572"/>
            <a:ext cx="5521361" cy="14610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2916" tIns="52916" rIns="52916" bIns="52916" numCol="1" spcCol="38100" rtlCol="0" anchor="ctr">
            <a:sp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lang="zh-CN" altLang="en-US" dirty="0">
              <a:solidFill>
                <a:schemeClr val="tx1"/>
              </a:solidFill>
            </a:endParaRPr>
          </a:p>
          <a:p>
            <a:pPr lvl="0">
              <a:defRPr sz="2400">
                <a:solidFill>
                  <a:srgbClr val="FFFFFF"/>
                </a:solidFill>
              </a:defRPr>
            </a:pPr>
            <a:r>
              <a:rPr lang="zh-CN" altLang="en-US" sz="3200" dirty="0" smtClean="0">
                <a:solidFill>
                  <a:schemeClr val="bg1"/>
                </a:solidFill>
              </a:rPr>
              <a:t>做到客户端友好，便于操作，及时显示采集到的数据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31270" y="6068403"/>
            <a:ext cx="5248754" cy="23844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2916" tIns="52916" rIns="52916" bIns="52916" numCol="1" spcCol="38100" rtlCol="0" anchor="ctr">
            <a:sp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r>
              <a:rPr lang="zh-CN" altLang="en-US" sz="2800" dirty="0" smtClean="0">
                <a:solidFill>
                  <a:srgbClr val="FFFFFF"/>
                </a:solidFill>
              </a:rPr>
              <a:t>便于数据的调用</a:t>
            </a:r>
            <a:r>
              <a:rPr lang="zh-CN" altLang="en-US" sz="2800" dirty="0">
                <a:solidFill>
                  <a:srgbClr val="FFFFFF"/>
                </a:solidFill>
              </a:rPr>
              <a:t>分析</a:t>
            </a:r>
          </a:p>
          <a:p>
            <a:pPr lvl="0">
              <a:defRPr sz="2400">
                <a:solidFill>
                  <a:srgbClr val="FFFFFF"/>
                </a:solidFill>
              </a:defRPr>
            </a:pPr>
            <a:r>
              <a:rPr lang="zh-CN" altLang="en-US" sz="2800" dirty="0">
                <a:solidFill>
                  <a:srgbClr val="FFFFFF"/>
                </a:solidFill>
              </a:rPr>
              <a:t>制作稳定、鲁棒、便携、便于改装</a:t>
            </a:r>
            <a:r>
              <a:rPr lang="zh-CN" altLang="en-US" sz="2800" dirty="0" smtClean="0">
                <a:solidFill>
                  <a:srgbClr val="FFFFFF"/>
                </a:solidFill>
              </a:rPr>
              <a:t>的</a:t>
            </a:r>
            <a:r>
              <a:rPr lang="zh-CN" altLang="en-US" sz="2800" dirty="0">
                <a:solidFill>
                  <a:srgbClr val="FFFFFF"/>
                </a:solidFill>
              </a:rPr>
              <a:t>硬件</a:t>
            </a:r>
            <a:r>
              <a:rPr lang="zh-CN" altLang="en-US" sz="2800" dirty="0" smtClean="0">
                <a:solidFill>
                  <a:srgbClr val="FFFFFF"/>
                </a:solidFill>
              </a:rPr>
              <a:t>模块，</a:t>
            </a:r>
            <a:endParaRPr lang="zh-CN" altLang="en-US" sz="2800" dirty="0">
              <a:solidFill>
                <a:srgbClr val="FFFFFF"/>
              </a:solidFill>
            </a:endParaRPr>
          </a:p>
          <a:p>
            <a:pPr lvl="0">
              <a:defRPr sz="2400">
                <a:solidFill>
                  <a:srgbClr val="FFFFFF"/>
                </a:solidFill>
              </a:defRPr>
            </a:pPr>
            <a:r>
              <a:rPr lang="zh-CN" altLang="en-US" sz="2800" dirty="0" smtClean="0">
                <a:solidFill>
                  <a:srgbClr val="FFFFFF"/>
                </a:solidFill>
              </a:rPr>
              <a:t>使其具有更好的环境适应性</a:t>
            </a:r>
            <a:endParaRPr lang="zh-CN" altLang="en-US" sz="28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704938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-145145" y="-62099"/>
            <a:ext cx="16256003" cy="10160001"/>
          </a:xfrm>
          <a:prstGeom prst="rect">
            <a:avLst/>
          </a:pr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2693194" y="5882295"/>
            <a:ext cx="6081813" cy="2651646"/>
          </a:xfrm>
          <a:prstGeom prst="roundRect">
            <a:avLst>
              <a:gd name="adj" fmla="val 8979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11152501" y="6092848"/>
            <a:ext cx="106929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/>
          <a:p>
            <a: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82" name="Shape 282"/>
          <p:cNvSpPr/>
          <p:nvPr/>
        </p:nvSpPr>
        <p:spPr>
          <a:xfrm>
            <a:off x="2693194" y="1317228"/>
            <a:ext cx="6081813" cy="1173989"/>
          </a:xfrm>
          <a:prstGeom prst="roundRect">
            <a:avLst>
              <a:gd name="adj" fmla="val 16227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3312535" y="1322524"/>
            <a:ext cx="4723514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语音识别模块</a:t>
            </a:r>
            <a:endParaRPr dirty="0"/>
          </a:p>
        </p:txBody>
      </p:sp>
      <p:sp>
        <p:nvSpPr>
          <p:cNvPr id="285" name="Shape 285"/>
          <p:cNvSpPr/>
          <p:nvPr/>
        </p:nvSpPr>
        <p:spPr>
          <a:xfrm>
            <a:off x="9692588" y="4590756"/>
            <a:ext cx="4803123" cy="427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chemeClr val="accent5"/>
                </a:solidFill>
              </a:defRPr>
            </a:lvl1pPr>
          </a:lstStyle>
          <a:p>
            <a:endParaRPr dirty="0"/>
          </a:p>
        </p:txBody>
      </p:sp>
      <p:sp>
        <p:nvSpPr>
          <p:cNvPr id="286" name="Shape 286"/>
          <p:cNvSpPr/>
          <p:nvPr/>
        </p:nvSpPr>
        <p:spPr>
          <a:xfrm>
            <a:off x="3332538" y="6032176"/>
            <a:ext cx="5216376" cy="2322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r>
              <a:rPr lang="zh-CN" altLang="zh-CN" sz="2400" dirty="0"/>
              <a:t>将语音识别处理成明确的指令，将其切分成地点、控制对象、动作、设置属性、设置属性值、其他动作（如加热、保温）后</a:t>
            </a:r>
            <a:r>
              <a:rPr lang="zh-CN" altLang="zh-CN" sz="2400" dirty="0" smtClean="0"/>
              <a:t>，由</a:t>
            </a:r>
            <a:r>
              <a:rPr lang="zh-CN" altLang="zh-CN" sz="2400" dirty="0"/>
              <a:t>某个相关的电器请求处理类进行具体操作。</a:t>
            </a:r>
            <a:endParaRPr sz="2400" dirty="0"/>
          </a:p>
        </p:txBody>
      </p:sp>
      <p:sp>
        <p:nvSpPr>
          <p:cNvPr id="289" name="Shape 289"/>
          <p:cNvSpPr/>
          <p:nvPr/>
        </p:nvSpPr>
        <p:spPr>
          <a:xfrm>
            <a:off x="12500041" y="8463137"/>
            <a:ext cx="106929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92" name="Shape 292"/>
          <p:cNvSpPr/>
          <p:nvPr/>
        </p:nvSpPr>
        <p:spPr>
          <a:xfrm>
            <a:off x="541682" y="0"/>
            <a:ext cx="1464685" cy="1837622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1220559" y="986797"/>
            <a:ext cx="106929" cy="6608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9504587" y="2471478"/>
            <a:ext cx="6243413" cy="50928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2916" tIns="52916" rIns="52916" bIns="52916" numCol="1" spcCol="38100" rtlCol="0" anchor="ctr">
            <a:spAutoFit/>
          </a:bodyPr>
          <a:lstStyle/>
          <a:p>
            <a:pPr algn="l"/>
            <a:r>
              <a:rPr lang="zh-CN" altLang="zh-CN" dirty="0">
                <a:solidFill>
                  <a:schemeClr val="bg1"/>
                </a:solidFill>
              </a:rPr>
              <a:t>中文分词技术有以下几个适合本课题的特性</a:t>
            </a:r>
            <a:r>
              <a:rPr lang="zh-CN" altLang="zh-CN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r>
              <a:rPr lang="zh-CN" altLang="zh-CN" dirty="0" smtClean="0">
                <a:solidFill>
                  <a:schemeClr val="bg1"/>
                </a:solidFill>
              </a:rPr>
              <a:t>一</a:t>
            </a:r>
            <a:r>
              <a:rPr lang="zh-CN" altLang="zh-CN" dirty="0">
                <a:solidFill>
                  <a:schemeClr val="bg1"/>
                </a:solidFill>
              </a:rPr>
              <a:t>、消除</a:t>
            </a:r>
            <a:r>
              <a:rPr lang="zh-CN" altLang="zh-CN" dirty="0" smtClean="0">
                <a:solidFill>
                  <a:schemeClr val="bg1"/>
                </a:solidFill>
              </a:rPr>
              <a:t>歧义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r>
              <a:rPr lang="zh-CN" altLang="zh-CN" dirty="0" smtClean="0">
                <a:solidFill>
                  <a:schemeClr val="bg1"/>
                </a:solidFill>
              </a:rPr>
              <a:t>二、关键词匹配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r>
              <a:rPr lang="zh-CN" altLang="zh-CN" dirty="0">
                <a:solidFill>
                  <a:schemeClr val="bg1"/>
                </a:solidFill>
              </a:rPr>
              <a:t>三、分词的准确性</a:t>
            </a:r>
          </a:p>
          <a:p>
            <a:pPr algn="l"/>
            <a:r>
              <a:rPr lang="zh-CN" altLang="zh-CN" dirty="0">
                <a:solidFill>
                  <a:schemeClr val="bg1"/>
                </a:solidFill>
              </a:rPr>
              <a:t>四、开发的方便性</a:t>
            </a:r>
          </a:p>
          <a:p>
            <a:endParaRPr lang="zh-CN" altLang="zh-CN" dirty="0" smtClean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5" name="Shape 281"/>
          <p:cNvSpPr/>
          <p:nvPr/>
        </p:nvSpPr>
        <p:spPr>
          <a:xfrm>
            <a:off x="2633385" y="3257516"/>
            <a:ext cx="6081813" cy="2121636"/>
          </a:xfrm>
          <a:prstGeom prst="roundRect">
            <a:avLst>
              <a:gd name="adj" fmla="val 8979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r>
              <a:rPr lang="zh-CN" altLang="en-US" sz="3200" dirty="0" smtClean="0">
                <a:solidFill>
                  <a:schemeClr val="tx1"/>
                </a:solidFill>
                <a:latin typeface="Helvetica Light"/>
              </a:rPr>
              <a:t>集成中文分词，实现字段解析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-1" y="0"/>
            <a:ext cx="16256002" cy="10160000"/>
          </a:xfrm>
          <a:prstGeom prst="rect">
            <a:avLst/>
          </a:pr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163697" y="394861"/>
            <a:ext cx="4210554" cy="1337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8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系统搭建</a:t>
            </a:r>
            <a:endParaRPr dirty="0"/>
          </a:p>
        </p:txBody>
      </p:sp>
      <p:sp>
        <p:nvSpPr>
          <p:cNvPr id="349" name="Shape 349"/>
          <p:cNvSpPr/>
          <p:nvPr/>
        </p:nvSpPr>
        <p:spPr>
          <a:xfrm>
            <a:off x="-1" y="1916703"/>
            <a:ext cx="16256001" cy="210991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63697" y="2852291"/>
            <a:ext cx="10549332" cy="64803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5684569" y="3997180"/>
            <a:ext cx="1464685" cy="1837622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7815094" y="3580857"/>
            <a:ext cx="7963433" cy="2518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/>
          <a:p>
            <a:pPr algn="l">
              <a:defRPr sz="10000" cap="all">
                <a:latin typeface="Helvetica"/>
                <a:ea typeface="Helvetica"/>
                <a:cs typeface="Helvetica"/>
                <a:sym typeface="Helvetica"/>
              </a:defRPr>
            </a:pPr>
            <a:r>
              <a:t>thanks</a:t>
            </a:r>
          </a:p>
          <a:p>
            <a:pPr algn="l">
              <a:defRPr sz="5000" cap="all"/>
            </a:pPr>
            <a:r>
              <a:t>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for your attention！</a:t>
            </a:r>
          </a:p>
        </p:txBody>
      </p:sp>
      <p:sp>
        <p:nvSpPr>
          <p:cNvPr id="357" name="Shape 357"/>
          <p:cNvSpPr/>
          <p:nvPr/>
        </p:nvSpPr>
        <p:spPr>
          <a:xfrm>
            <a:off x="5851944" y="4232843"/>
            <a:ext cx="1030195" cy="12148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腾飞</a:t>
            </a:r>
            <a:endParaRPr lang="en-US" altLang="zh-CN" dirty="0" smtClean="0"/>
          </a:p>
          <a:p>
            <a:r>
              <a:rPr lang="zh-CN" altLang="en-US" dirty="0" smtClean="0"/>
              <a:t>科创</a:t>
            </a:r>
            <a:endParaRPr dirty="0"/>
          </a:p>
        </p:txBody>
      </p:sp>
      <p:sp>
        <p:nvSpPr>
          <p:cNvPr id="358" name="Shape 358"/>
          <p:cNvSpPr/>
          <p:nvPr/>
        </p:nvSpPr>
        <p:spPr>
          <a:xfrm flipV="1">
            <a:off x="7645219" y="3997180"/>
            <a:ext cx="1" cy="183762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 flipH="1">
            <a:off x="-21934" y="0"/>
            <a:ext cx="7798850" cy="101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3"/>
                </a:lnTo>
                <a:cubicBezTo>
                  <a:pt x="382" y="436"/>
                  <a:pt x="750" y="832"/>
                  <a:pt x="1099" y="1267"/>
                </a:cubicBezTo>
                <a:cubicBezTo>
                  <a:pt x="5317" y="6532"/>
                  <a:pt x="5317" y="15068"/>
                  <a:pt x="1099" y="20333"/>
                </a:cubicBezTo>
                <a:cubicBezTo>
                  <a:pt x="750" y="20768"/>
                  <a:pt x="382" y="21164"/>
                  <a:pt x="0" y="2152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8357192" y="3907126"/>
            <a:ext cx="7016294" cy="964895"/>
          </a:xfrm>
          <a:prstGeom prst="roundRect">
            <a:avLst>
              <a:gd name="adj" fmla="val 19743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8357192" y="2408654"/>
            <a:ext cx="7016294" cy="964896"/>
          </a:xfrm>
          <a:prstGeom prst="roundRect">
            <a:avLst>
              <a:gd name="adj" fmla="val 19743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5880098" y="-3534951"/>
            <a:ext cx="16243301" cy="17204502"/>
          </a:xfrm>
          <a:prstGeom prst="ellipse">
            <a:avLst/>
          </a:prstGeom>
          <a:ln w="25400">
            <a:solidFill>
              <a:srgbClr val="85888D"/>
            </a:solidFill>
            <a:custDash>
              <a:ds d="600000" sp="6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5511798" y="-3496851"/>
            <a:ext cx="16243301" cy="17204502"/>
          </a:xfrm>
          <a:prstGeom prst="ellipse">
            <a:avLst/>
          </a:prstGeom>
          <a:ln w="254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357192" y="5405597"/>
            <a:ext cx="7016294" cy="964895"/>
          </a:xfrm>
          <a:prstGeom prst="roundRect">
            <a:avLst>
              <a:gd name="adj" fmla="val 19743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8357192" y="6904068"/>
            <a:ext cx="7016294" cy="964895"/>
          </a:xfrm>
          <a:prstGeom prst="roundRect">
            <a:avLst>
              <a:gd name="adj" fmla="val 19743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3268821" y="909660"/>
            <a:ext cx="3267336" cy="3267337"/>
          </a:xfrm>
          <a:prstGeom prst="ellipse">
            <a:avLst/>
          </a:prstGeom>
          <a:solidFill>
            <a:srgbClr val="A6AAA9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209643" y="2543328"/>
            <a:ext cx="5196696" cy="5196696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830081" y="4563011"/>
            <a:ext cx="3955820" cy="1325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content</a:t>
            </a:r>
          </a:p>
        </p:txBody>
      </p:sp>
      <p:sp>
        <p:nvSpPr>
          <p:cNvPr id="39" name="Shape 39"/>
          <p:cNvSpPr/>
          <p:nvPr/>
        </p:nvSpPr>
        <p:spPr>
          <a:xfrm>
            <a:off x="10436529" y="2583754"/>
            <a:ext cx="2857619" cy="6146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 marL="652638" indent="-652638">
              <a:buSzPct val="100000"/>
              <a:buAutoNum type="circleNumDbPlain"/>
              <a:defRPr sz="3300" cap="all">
                <a:solidFill>
                  <a:srgbClr val="FFFFFF"/>
                </a:solidFill>
              </a:defRPr>
            </a:lvl1pPr>
          </a:lstStyle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、设想与架构</a:t>
            </a:r>
            <a:endParaRPr dirty="0"/>
          </a:p>
        </p:txBody>
      </p:sp>
      <p:sp>
        <p:nvSpPr>
          <p:cNvPr id="40" name="Shape 40"/>
          <p:cNvSpPr/>
          <p:nvPr/>
        </p:nvSpPr>
        <p:spPr>
          <a:xfrm>
            <a:off x="9166954" y="4082225"/>
            <a:ext cx="5396775" cy="6146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 marL="652638" indent="-652638">
              <a:buSzPct val="100000"/>
              <a:buAutoNum type="circleNumDbPlain"/>
              <a:defRPr sz="3300" cap="all">
                <a:solidFill>
                  <a:srgbClr val="FFFFFF"/>
                </a:solidFill>
              </a:defRPr>
            </a:lvl1pPr>
          </a:lstStyle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、开发板的搭建与数据采集</a:t>
            </a:r>
            <a:endParaRPr dirty="0"/>
          </a:p>
        </p:txBody>
      </p:sp>
      <p:sp>
        <p:nvSpPr>
          <p:cNvPr id="41" name="Shape 41"/>
          <p:cNvSpPr/>
          <p:nvPr/>
        </p:nvSpPr>
        <p:spPr>
          <a:xfrm>
            <a:off x="10648123" y="5505631"/>
            <a:ext cx="2434427" cy="6146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 marL="652638" indent="-652638">
              <a:buSzPct val="100000"/>
              <a:buAutoNum type="circleNumDbPlain"/>
              <a:defRPr sz="3300" cap="all">
                <a:solidFill>
                  <a:srgbClr val="FFFFFF"/>
                </a:solidFill>
              </a:defRPr>
            </a:lvl1pPr>
          </a:lstStyle>
          <a:p>
            <a:pPr marL="0" indent="0">
              <a:buNone/>
            </a:pPr>
            <a:r>
              <a:rPr lang="en-US" dirty="0" smtClean="0"/>
              <a:t>3</a:t>
            </a:r>
            <a:r>
              <a:rPr lang="zh-CN" altLang="en-US" dirty="0" smtClean="0"/>
              <a:t>、语音识别</a:t>
            </a:r>
            <a:endParaRPr dirty="0"/>
          </a:p>
        </p:txBody>
      </p:sp>
      <p:sp>
        <p:nvSpPr>
          <p:cNvPr id="42" name="Shape 42"/>
          <p:cNvSpPr/>
          <p:nvPr/>
        </p:nvSpPr>
        <p:spPr>
          <a:xfrm>
            <a:off x="10013338" y="7079168"/>
            <a:ext cx="3704005" cy="6146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 marL="652638" indent="-652638">
              <a:buSzPct val="100000"/>
              <a:buAutoNum type="circleNumDbPlain"/>
              <a:defRPr sz="3300" cap="all">
                <a:solidFill>
                  <a:srgbClr val="FFFFFF"/>
                </a:solidFill>
              </a:defRPr>
            </a:lvl1pPr>
          </a:lstStyle>
          <a:p>
            <a:pPr marL="0" indent="0">
              <a:buNone/>
            </a:pPr>
            <a:r>
              <a:rPr lang="en-US" dirty="0" smtClean="0"/>
              <a:t>4</a:t>
            </a:r>
            <a:r>
              <a:rPr lang="zh-CN" altLang="en-US" dirty="0" smtClean="0"/>
              <a:t>、下一阶段的规划</a:t>
            </a:r>
            <a:endParaRPr dirty="0"/>
          </a:p>
        </p:txBody>
      </p:sp>
      <p:sp>
        <p:nvSpPr>
          <p:cNvPr id="43" name="Shape 43"/>
          <p:cNvSpPr/>
          <p:nvPr/>
        </p:nvSpPr>
        <p:spPr>
          <a:xfrm>
            <a:off x="10013339" y="8577639"/>
            <a:ext cx="3704005" cy="6146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 marL="652638" indent="-652638">
              <a:buSzPct val="100000"/>
              <a:buAutoNum type="circleNumDbPlain"/>
              <a:defRPr sz="3300" cap="all">
                <a:solidFill>
                  <a:srgbClr val="FFFFFF"/>
                </a:solidFill>
              </a:defRPr>
            </a:lvl1pPr>
          </a:lstStyle>
          <a:p>
            <a:pPr marL="0" indent="0">
              <a:buNone/>
            </a:pPr>
            <a:r>
              <a:rPr lang="en-US" dirty="0" smtClean="0"/>
              <a:t>5</a:t>
            </a:r>
            <a:r>
              <a:rPr lang="zh-CN" altLang="en-US" dirty="0" smtClean="0"/>
              <a:t>、当前遇到的问题</a:t>
            </a:r>
            <a:endParaRPr dirty="0"/>
          </a:p>
        </p:txBody>
      </p:sp>
      <p:sp>
        <p:nvSpPr>
          <p:cNvPr id="44" name="Shape 44"/>
          <p:cNvSpPr/>
          <p:nvPr/>
        </p:nvSpPr>
        <p:spPr>
          <a:xfrm>
            <a:off x="3772885" y="7890154"/>
            <a:ext cx="1633454" cy="1633454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3908802" y="0"/>
            <a:ext cx="1464685" cy="1837622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3574136" y="0"/>
            <a:ext cx="12681745" cy="101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3"/>
                </a:lnTo>
                <a:cubicBezTo>
                  <a:pt x="382" y="436"/>
                  <a:pt x="750" y="832"/>
                  <a:pt x="1099" y="1267"/>
                </a:cubicBezTo>
                <a:cubicBezTo>
                  <a:pt x="5317" y="6532"/>
                  <a:pt x="5317" y="15068"/>
                  <a:pt x="1099" y="20333"/>
                </a:cubicBezTo>
                <a:cubicBezTo>
                  <a:pt x="750" y="20768"/>
                  <a:pt x="382" y="21164"/>
                  <a:pt x="0" y="2152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" name="Group 51"/>
          <p:cNvGrpSpPr/>
          <p:nvPr/>
        </p:nvGrpSpPr>
        <p:grpSpPr>
          <a:xfrm>
            <a:off x="-9385152" y="-2265021"/>
            <a:ext cx="16022337" cy="14690042"/>
            <a:chOff x="0" y="0"/>
            <a:chExt cx="16022336" cy="14690041"/>
          </a:xfrm>
        </p:grpSpPr>
        <p:sp>
          <p:nvSpPr>
            <p:cNvPr id="49" name="Shape 49"/>
            <p:cNvSpPr/>
            <p:nvPr/>
          </p:nvSpPr>
          <p:spPr>
            <a:xfrm>
              <a:off x="114300" y="199935"/>
              <a:ext cx="15586200" cy="14290171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0" y="0"/>
              <a:ext cx="16022337" cy="14690042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52" name="Shape 52"/>
          <p:cNvSpPr/>
          <p:nvPr/>
        </p:nvSpPr>
        <p:spPr>
          <a:xfrm>
            <a:off x="5666978" y="3027759"/>
            <a:ext cx="3196002" cy="467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9" h="20852" extrusionOk="0">
                <a:moveTo>
                  <a:pt x="5400" y="0"/>
                </a:moveTo>
                <a:cubicBezTo>
                  <a:pt x="3994" y="0"/>
                  <a:pt x="2588" y="143"/>
                  <a:pt x="1229" y="424"/>
                </a:cubicBezTo>
                <a:cubicBezTo>
                  <a:pt x="4254" y="6842"/>
                  <a:pt x="3843" y="13885"/>
                  <a:pt x="0" y="20131"/>
                </a:cubicBezTo>
                <a:cubicBezTo>
                  <a:pt x="5298" y="21600"/>
                  <a:pt x="11554" y="20825"/>
                  <a:pt x="15836" y="17800"/>
                </a:cubicBezTo>
                <a:cubicBezTo>
                  <a:pt x="21600" y="13728"/>
                  <a:pt x="21600" y="7126"/>
                  <a:pt x="15836" y="3054"/>
                </a:cubicBezTo>
                <a:cubicBezTo>
                  <a:pt x="12954" y="1018"/>
                  <a:pt x="9177" y="0"/>
                  <a:pt x="5400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600000" sp="6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5411787" y="2642393"/>
            <a:ext cx="3709432" cy="539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7" h="20841" extrusionOk="0">
                <a:moveTo>
                  <a:pt x="5489" y="0"/>
                </a:moveTo>
                <a:cubicBezTo>
                  <a:pt x="4051" y="0"/>
                  <a:pt x="2614" y="151"/>
                  <a:pt x="1226" y="449"/>
                </a:cubicBezTo>
                <a:cubicBezTo>
                  <a:pt x="4785" y="6774"/>
                  <a:pt x="4373" y="13959"/>
                  <a:pt x="0" y="20087"/>
                </a:cubicBezTo>
                <a:cubicBezTo>
                  <a:pt x="5294" y="21600"/>
                  <a:pt x="11577" y="20835"/>
                  <a:pt x="15868" y="17789"/>
                </a:cubicBezTo>
                <a:cubicBezTo>
                  <a:pt x="21600" y="13720"/>
                  <a:pt x="21600" y="7122"/>
                  <a:pt x="15868" y="3053"/>
                </a:cubicBezTo>
                <a:cubicBezTo>
                  <a:pt x="13001" y="1018"/>
                  <a:pt x="9246" y="0"/>
                  <a:pt x="5489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459273" y="3304178"/>
            <a:ext cx="4127256" cy="4127257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9512599" y="4575669"/>
            <a:ext cx="6081813" cy="1533689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9512599" y="3565108"/>
            <a:ext cx="5227022" cy="7662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enter your text</a:t>
            </a:r>
          </a:p>
        </p:txBody>
      </p:sp>
      <p:sp>
        <p:nvSpPr>
          <p:cNvPr id="57" name="Shape 57"/>
          <p:cNvSpPr/>
          <p:nvPr/>
        </p:nvSpPr>
        <p:spPr>
          <a:xfrm>
            <a:off x="9840819" y="4832396"/>
            <a:ext cx="5425374" cy="1020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expectation</a:t>
            </a:r>
          </a:p>
        </p:txBody>
      </p:sp>
      <p:sp>
        <p:nvSpPr>
          <p:cNvPr id="58" name="Shape 58"/>
          <p:cNvSpPr/>
          <p:nvPr/>
        </p:nvSpPr>
        <p:spPr>
          <a:xfrm>
            <a:off x="9512599" y="6243283"/>
            <a:ext cx="6081814" cy="13148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r>
              <a:t>滚滚长江东逝水，浪花淘尽英雄。是非成败转头空：青山依旧在，几度夕阳红。白发渔樵江渚上，惯看秋月春风。一壶浊酒喜相逢：古今多少事，都付笑谈中。</a:t>
            </a:r>
          </a:p>
        </p:txBody>
      </p:sp>
      <p:sp>
        <p:nvSpPr>
          <p:cNvPr id="59" name="Shape 59"/>
          <p:cNvSpPr/>
          <p:nvPr/>
        </p:nvSpPr>
        <p:spPr>
          <a:xfrm>
            <a:off x="5518447" y="2984886"/>
            <a:ext cx="2237475" cy="4677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30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60" name="Shape 60"/>
          <p:cNvSpPr/>
          <p:nvPr/>
        </p:nvSpPr>
        <p:spPr>
          <a:xfrm>
            <a:off x="3574136" y="30480"/>
            <a:ext cx="12681745" cy="101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3"/>
                </a:lnTo>
                <a:cubicBezTo>
                  <a:pt x="382" y="436"/>
                  <a:pt x="750" y="832"/>
                  <a:pt x="1099" y="1267"/>
                </a:cubicBezTo>
                <a:cubicBezTo>
                  <a:pt x="5317" y="6532"/>
                  <a:pt x="5317" y="15068"/>
                  <a:pt x="1099" y="20333"/>
                </a:cubicBezTo>
                <a:cubicBezTo>
                  <a:pt x="750" y="20768"/>
                  <a:pt x="382" y="21164"/>
                  <a:pt x="0" y="2152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3" name="Group 63"/>
          <p:cNvGrpSpPr/>
          <p:nvPr/>
        </p:nvGrpSpPr>
        <p:grpSpPr>
          <a:xfrm>
            <a:off x="-9385152" y="-2265021"/>
            <a:ext cx="16022337" cy="14690042"/>
            <a:chOff x="0" y="0"/>
            <a:chExt cx="16022336" cy="14690041"/>
          </a:xfrm>
        </p:grpSpPr>
        <p:sp>
          <p:nvSpPr>
            <p:cNvPr id="61" name="Shape 61"/>
            <p:cNvSpPr/>
            <p:nvPr/>
          </p:nvSpPr>
          <p:spPr>
            <a:xfrm>
              <a:off x="114300" y="199935"/>
              <a:ext cx="15586200" cy="14290171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0" y="0"/>
              <a:ext cx="16022337" cy="14690042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64" name="Shape 64"/>
          <p:cNvSpPr/>
          <p:nvPr/>
        </p:nvSpPr>
        <p:spPr>
          <a:xfrm>
            <a:off x="5666978" y="3027759"/>
            <a:ext cx="3196002" cy="467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9" h="20852" extrusionOk="0">
                <a:moveTo>
                  <a:pt x="5400" y="0"/>
                </a:moveTo>
                <a:cubicBezTo>
                  <a:pt x="3994" y="0"/>
                  <a:pt x="2588" y="143"/>
                  <a:pt x="1229" y="424"/>
                </a:cubicBezTo>
                <a:cubicBezTo>
                  <a:pt x="4254" y="6842"/>
                  <a:pt x="3843" y="13885"/>
                  <a:pt x="0" y="20131"/>
                </a:cubicBezTo>
                <a:cubicBezTo>
                  <a:pt x="5298" y="21600"/>
                  <a:pt x="11554" y="20825"/>
                  <a:pt x="15836" y="17800"/>
                </a:cubicBezTo>
                <a:cubicBezTo>
                  <a:pt x="21600" y="13728"/>
                  <a:pt x="21600" y="7126"/>
                  <a:pt x="15836" y="3054"/>
                </a:cubicBezTo>
                <a:cubicBezTo>
                  <a:pt x="12954" y="1018"/>
                  <a:pt x="9177" y="0"/>
                  <a:pt x="5400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600000" sp="6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5411787" y="2642393"/>
            <a:ext cx="3709432" cy="539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7" h="20841" extrusionOk="0">
                <a:moveTo>
                  <a:pt x="5489" y="0"/>
                </a:moveTo>
                <a:cubicBezTo>
                  <a:pt x="4051" y="0"/>
                  <a:pt x="2614" y="151"/>
                  <a:pt x="1226" y="449"/>
                </a:cubicBezTo>
                <a:cubicBezTo>
                  <a:pt x="4785" y="6774"/>
                  <a:pt x="4373" y="13959"/>
                  <a:pt x="0" y="20087"/>
                </a:cubicBezTo>
                <a:cubicBezTo>
                  <a:pt x="5294" y="21600"/>
                  <a:pt x="11577" y="20835"/>
                  <a:pt x="15868" y="17789"/>
                </a:cubicBezTo>
                <a:cubicBezTo>
                  <a:pt x="21600" y="13720"/>
                  <a:pt x="21600" y="7122"/>
                  <a:pt x="15868" y="3053"/>
                </a:cubicBezTo>
                <a:cubicBezTo>
                  <a:pt x="13001" y="1018"/>
                  <a:pt x="9246" y="0"/>
                  <a:pt x="5489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4459273" y="3304178"/>
            <a:ext cx="4127256" cy="4127257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9512599" y="4575669"/>
            <a:ext cx="6081813" cy="1533689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12072643" y="3563933"/>
            <a:ext cx="106930" cy="7685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10576468" y="4827416"/>
            <a:ext cx="3954073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设想</a:t>
            </a:r>
            <a:r>
              <a:rPr lang="zh-CN" altLang="en-US" dirty="0"/>
              <a:t>与架构</a:t>
            </a:r>
          </a:p>
        </p:txBody>
      </p:sp>
      <p:sp>
        <p:nvSpPr>
          <p:cNvPr id="70" name="Shape 70"/>
          <p:cNvSpPr/>
          <p:nvPr/>
        </p:nvSpPr>
        <p:spPr>
          <a:xfrm>
            <a:off x="9512599" y="6687147"/>
            <a:ext cx="6081814" cy="427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71" name="Shape 71"/>
          <p:cNvSpPr/>
          <p:nvPr/>
        </p:nvSpPr>
        <p:spPr>
          <a:xfrm>
            <a:off x="5518447" y="2984886"/>
            <a:ext cx="2237475" cy="4677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30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1" y="0"/>
            <a:ext cx="6212761" cy="10160001"/>
          </a:xfrm>
          <a:prstGeom prst="rect">
            <a:avLst/>
          </a:pr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" name="mpic118-small-filtered.jpe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124071" y="-167729"/>
            <a:ext cx="15443135" cy="10296680"/>
          </a:xfrm>
          <a:prstGeom prst="rect">
            <a:avLst/>
          </a:prstGeom>
          <a:ln w="3175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-338363" y="952897"/>
            <a:ext cx="6081814" cy="1533689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110228" y="1204644"/>
            <a:ext cx="3184631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zh-CN" dirty="0"/>
              <a:t>智能家居</a:t>
            </a:r>
            <a:endParaRPr dirty="0"/>
          </a:p>
        </p:txBody>
      </p:sp>
      <p:sp>
        <p:nvSpPr>
          <p:cNvPr id="77" name="Shape 77"/>
          <p:cNvSpPr/>
          <p:nvPr/>
        </p:nvSpPr>
        <p:spPr>
          <a:xfrm>
            <a:off x="380619" y="1212095"/>
            <a:ext cx="470187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329818" y="2217158"/>
            <a:ext cx="476352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380619" y="3837688"/>
            <a:ext cx="3920422" cy="11658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r>
              <a:rPr lang="zh-CN" altLang="zh-CN" dirty="0"/>
              <a:t>基于家居环境的抽象以及百姓日常生活习惯的提炼，结合人工智能中的语音识别技术</a:t>
            </a:r>
            <a:endParaRPr dirty="0"/>
          </a:p>
        </p:txBody>
      </p:sp>
      <p:sp>
        <p:nvSpPr>
          <p:cNvPr id="80" name="Shape 80"/>
          <p:cNvSpPr/>
          <p:nvPr/>
        </p:nvSpPr>
        <p:spPr>
          <a:xfrm>
            <a:off x="380619" y="6381992"/>
            <a:ext cx="3920422" cy="15841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r>
              <a:rPr lang="zh-CN" altLang="zh-CN" dirty="0"/>
              <a:t>使用面向对象技术对家居系统进行抽象，</a:t>
            </a:r>
            <a:r>
              <a:rPr lang="zh-CN" altLang="zh-CN" dirty="0" smtClean="0"/>
              <a:t>提出一</a:t>
            </a:r>
            <a:r>
              <a:rPr lang="zh-CN" altLang="zh-CN" dirty="0"/>
              <a:t>套智能家居控制架构和智能家居系统流程，并通过编程语言进行系统原型的实现</a:t>
            </a:r>
            <a:endParaRPr dirty="0"/>
          </a:p>
        </p:txBody>
      </p:sp>
      <p:sp>
        <p:nvSpPr>
          <p:cNvPr id="81" name="Shape 81"/>
          <p:cNvSpPr/>
          <p:nvPr/>
        </p:nvSpPr>
        <p:spPr>
          <a:xfrm>
            <a:off x="13908802" y="0"/>
            <a:ext cx="1464685" cy="1837622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4587679" y="986797"/>
            <a:ext cx="106929" cy="6608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83" name="Shape 83"/>
          <p:cNvSpPr/>
          <p:nvPr/>
        </p:nvSpPr>
        <p:spPr>
          <a:xfrm>
            <a:off x="8997784" y="3349256"/>
            <a:ext cx="5495178" cy="5495179"/>
          </a:xfrm>
          <a:prstGeom prst="ellipse">
            <a:avLst/>
          </a:prstGeom>
          <a:solidFill>
            <a:schemeClr val="accent5">
              <a:alpha val="71935"/>
            </a:scheme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9127133" y="5328520"/>
            <a:ext cx="5236475" cy="1337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/>
          <a:p>
            <a:pPr>
              <a:defRPr sz="100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000" cap="all" dirty="0">
                <a:sym typeface="Helvetica"/>
              </a:rPr>
              <a:t>智能</a:t>
            </a:r>
            <a:r>
              <a:rPr lang="zh-CN" altLang="en-US" sz="4000" cap="all" dirty="0" smtClean="0">
                <a:sym typeface="Helvetica"/>
              </a:rPr>
              <a:t>家居</a:t>
            </a:r>
            <a:endParaRPr lang="en-US" altLang="zh-CN" sz="4000" cap="all" dirty="0" smtClean="0">
              <a:sym typeface="Helvetica"/>
            </a:endParaRPr>
          </a:p>
          <a:p>
            <a:pPr>
              <a:defRPr sz="100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zh-CN" sz="4000" cap="all" dirty="0" smtClean="0">
                <a:sym typeface="Helvetica"/>
              </a:rPr>
              <a:t>软件</a:t>
            </a:r>
            <a:r>
              <a:rPr lang="zh-CN" altLang="zh-CN" sz="4000" cap="all" dirty="0">
                <a:sym typeface="Helvetica"/>
              </a:rPr>
              <a:t>层的整体解决方案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5"/>
          <p:cNvSpPr/>
          <p:nvPr/>
        </p:nvSpPr>
        <p:spPr>
          <a:xfrm>
            <a:off x="470529" y="1034958"/>
            <a:ext cx="6081814" cy="1533689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r>
              <a:rPr lang="zh-CN" altLang="zh-CN" b="1"/>
              <a:t>典型的控制应用场景</a:t>
            </a:r>
          </a:p>
        </p:txBody>
      </p:sp>
      <p:pic>
        <p:nvPicPr>
          <p:cNvPr id="3" name="图片 2" descr="G:\master\家居布局图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40" y="3950873"/>
            <a:ext cx="5168290" cy="40679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3"/>
          <p:cNvSpPr/>
          <p:nvPr/>
        </p:nvSpPr>
        <p:spPr>
          <a:xfrm>
            <a:off x="7451232" y="3362366"/>
            <a:ext cx="5258918" cy="5993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200" dirty="0" smtClean="0">
                <a:solidFill>
                  <a:schemeClr val="tx2"/>
                </a:solidFill>
              </a:rPr>
              <a:t>1</a:t>
            </a:r>
            <a:r>
              <a:rPr lang="zh-CN" altLang="en-US" sz="3200" dirty="0" smtClean="0">
                <a:solidFill>
                  <a:schemeClr val="tx2"/>
                </a:solidFill>
              </a:rPr>
              <a:t>、</a:t>
            </a:r>
            <a:r>
              <a:rPr lang="zh-CN" altLang="zh-CN" sz="3200" dirty="0" smtClean="0">
                <a:solidFill>
                  <a:schemeClr val="tx2"/>
                </a:solidFill>
              </a:rPr>
              <a:t>基于</a:t>
            </a:r>
            <a:r>
              <a:rPr lang="zh-CN" altLang="zh-CN" sz="3200" dirty="0">
                <a:solidFill>
                  <a:schemeClr val="tx2"/>
                </a:solidFill>
              </a:rPr>
              <a:t>用户主动请求的</a:t>
            </a:r>
            <a:r>
              <a:rPr lang="zh-CN" altLang="zh-CN" sz="3200" dirty="0" smtClean="0">
                <a:solidFill>
                  <a:schemeClr val="tx2"/>
                </a:solidFill>
              </a:rPr>
              <a:t>场景</a:t>
            </a:r>
            <a:endParaRPr sz="2800" dirty="0">
              <a:solidFill>
                <a:schemeClr val="tx2"/>
              </a:solidFill>
            </a:endParaRPr>
          </a:p>
        </p:txBody>
      </p:sp>
      <p:sp>
        <p:nvSpPr>
          <p:cNvPr id="5" name="Shape 93"/>
          <p:cNvSpPr/>
          <p:nvPr/>
        </p:nvSpPr>
        <p:spPr>
          <a:xfrm>
            <a:off x="7630769" y="4374943"/>
            <a:ext cx="4899844" cy="6608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200" dirty="0" smtClean="0">
                <a:solidFill>
                  <a:schemeClr val="tx2"/>
                </a:solidFill>
              </a:rPr>
              <a:t>2</a:t>
            </a:r>
            <a:r>
              <a:rPr lang="zh-CN" altLang="en-US" sz="3200" dirty="0" smtClean="0">
                <a:solidFill>
                  <a:schemeClr val="tx2"/>
                </a:solidFill>
              </a:rPr>
              <a:t>、</a:t>
            </a:r>
            <a:r>
              <a:rPr lang="zh-CN" altLang="zh-CN" sz="3600" dirty="0">
                <a:solidFill>
                  <a:schemeClr val="tx2"/>
                </a:solidFill>
              </a:rPr>
              <a:t>基于被动触发的场景</a:t>
            </a:r>
            <a:endParaRPr sz="2000" dirty="0">
              <a:solidFill>
                <a:schemeClr val="tx2"/>
              </a:solidFill>
            </a:endParaRPr>
          </a:p>
        </p:txBody>
      </p:sp>
      <p:sp>
        <p:nvSpPr>
          <p:cNvPr id="6" name="Shape 93"/>
          <p:cNvSpPr/>
          <p:nvPr/>
        </p:nvSpPr>
        <p:spPr>
          <a:xfrm>
            <a:off x="6266614" y="5578027"/>
            <a:ext cx="7628156" cy="5993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3200" dirty="0" smtClean="0">
                <a:solidFill>
                  <a:schemeClr val="tx2"/>
                </a:solidFill>
              </a:rPr>
              <a:t>          3</a:t>
            </a:r>
            <a:r>
              <a:rPr lang="zh-CN" altLang="en-US" sz="3200" dirty="0" smtClean="0">
                <a:solidFill>
                  <a:schemeClr val="tx2"/>
                </a:solidFill>
              </a:rPr>
              <a:t>、</a:t>
            </a:r>
            <a:r>
              <a:rPr lang="zh-CN" altLang="zh-CN" sz="3200" dirty="0">
                <a:solidFill>
                  <a:schemeClr val="tx2"/>
                </a:solidFill>
              </a:rPr>
              <a:t>基于数据挖掘后历史行为的场景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22123" y="7197058"/>
            <a:ext cx="8464062" cy="12148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2916" tIns="52916" rIns="52916" bIns="52916" numCol="1" spcCol="38100" rtlCol="0" anchor="ctr">
            <a:spAutoFit/>
          </a:bodyPr>
          <a:lstStyle/>
          <a:p>
            <a:r>
              <a:rPr lang="zh-CN" altLang="en-US" dirty="0" smtClean="0"/>
              <a:t>最终目的：</a:t>
            </a:r>
            <a:r>
              <a:rPr lang="zh-CN" altLang="zh-CN" dirty="0" smtClean="0"/>
              <a:t>基于规则推理</a:t>
            </a:r>
            <a:r>
              <a:rPr lang="zh-CN" altLang="zh-CN" dirty="0"/>
              <a:t>引擎开发并实现智能控制的规则推理和自动控制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3219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1223094"/>
            <a:ext cx="16256001" cy="1013875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755380" y="1211755"/>
            <a:ext cx="3184631" cy="10301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关键技术</a:t>
            </a:r>
            <a:endParaRPr dirty="0"/>
          </a:p>
        </p:txBody>
      </p:sp>
      <p:sp>
        <p:nvSpPr>
          <p:cNvPr id="88" name="Shape 88"/>
          <p:cNvSpPr/>
          <p:nvPr/>
        </p:nvSpPr>
        <p:spPr>
          <a:xfrm>
            <a:off x="-17916" y="3452132"/>
            <a:ext cx="16256002" cy="6450575"/>
          </a:xfrm>
          <a:prstGeom prst="rect">
            <a:avLst/>
          </a:pr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437399" y="4633356"/>
            <a:ext cx="1554213" cy="1554213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5379729" y="4633356"/>
            <a:ext cx="1554212" cy="1554213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9322058" y="4633356"/>
            <a:ext cx="1554213" cy="1554213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3264388" y="4633356"/>
            <a:ext cx="1554213" cy="1554213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71837" y="7188502"/>
            <a:ext cx="4056666" cy="7839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400" dirty="0" smtClean="0"/>
              <a:t>软件层抽象建模</a:t>
            </a:r>
            <a:endParaRPr sz="4400" dirty="0"/>
          </a:p>
        </p:txBody>
      </p:sp>
      <p:sp>
        <p:nvSpPr>
          <p:cNvPr id="94" name="Shape 94"/>
          <p:cNvSpPr/>
          <p:nvPr/>
        </p:nvSpPr>
        <p:spPr>
          <a:xfrm>
            <a:off x="12530294" y="6692252"/>
            <a:ext cx="3022400" cy="6608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2916" tIns="52916" rIns="52916" bIns="52916" anchor="ctr">
            <a:spAutoFit/>
          </a:bodyPr>
          <a:lstStyle>
            <a:lvl1pPr>
              <a:defRPr sz="43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zh-CN" sz="3600" b="1" dirty="0"/>
              <a:t>面向对象技术</a:t>
            </a:r>
          </a:p>
        </p:txBody>
      </p:sp>
      <p:sp>
        <p:nvSpPr>
          <p:cNvPr id="95" name="Shape 95"/>
          <p:cNvSpPr/>
          <p:nvPr/>
        </p:nvSpPr>
        <p:spPr>
          <a:xfrm>
            <a:off x="8429906" y="6033739"/>
            <a:ext cx="3415465" cy="14303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b="1" dirty="0"/>
              <a:t> </a:t>
            </a:r>
            <a:endParaRPr lang="zh-CN" altLang="zh-CN" b="1" dirty="0"/>
          </a:p>
          <a:p>
            <a:r>
              <a:rPr lang="zh-CN" altLang="zh-CN" b="1" dirty="0"/>
              <a:t>中文分词技术</a:t>
            </a:r>
          </a:p>
        </p:txBody>
      </p:sp>
      <p:sp>
        <p:nvSpPr>
          <p:cNvPr id="96" name="Shape 96"/>
          <p:cNvSpPr/>
          <p:nvPr/>
        </p:nvSpPr>
        <p:spPr>
          <a:xfrm>
            <a:off x="4449103" y="6677420"/>
            <a:ext cx="3415465" cy="7685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zh-CN" b="1" dirty="0"/>
              <a:t>语音识别技术</a:t>
            </a:r>
          </a:p>
        </p:txBody>
      </p:sp>
      <p:sp>
        <p:nvSpPr>
          <p:cNvPr id="97" name="Shape 97"/>
          <p:cNvSpPr/>
          <p:nvPr/>
        </p:nvSpPr>
        <p:spPr>
          <a:xfrm>
            <a:off x="4931881" y="7524373"/>
            <a:ext cx="2449908" cy="1"/>
          </a:xfrm>
          <a:prstGeom prst="line">
            <a:avLst/>
          </a:prstGeom>
          <a:ln w="12700">
            <a:solidFill>
              <a:srgbClr val="85888D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4931881" y="7556451"/>
            <a:ext cx="2449908" cy="12148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r>
              <a:rPr lang="zh-CN" altLang="zh-CN" dirty="0"/>
              <a:t>用户的便利</a:t>
            </a:r>
            <a:r>
              <a:rPr lang="zh-CN" altLang="zh-CN" dirty="0" smtClean="0"/>
              <a:t>性</a:t>
            </a:r>
            <a:endParaRPr lang="en-US" altLang="zh-CN" dirty="0" smtClean="0"/>
          </a:p>
          <a:p>
            <a:r>
              <a:rPr lang="zh-CN" altLang="zh-CN" dirty="0"/>
              <a:t>识别的</a:t>
            </a:r>
            <a:r>
              <a:rPr lang="zh-CN" altLang="zh-CN" dirty="0" smtClean="0"/>
              <a:t>准确性</a:t>
            </a:r>
            <a:endParaRPr lang="en-US" altLang="zh-CN" dirty="0" smtClean="0"/>
          </a:p>
          <a:p>
            <a:r>
              <a:rPr lang="zh-CN" altLang="zh-CN" dirty="0"/>
              <a:t>开发的方便性</a:t>
            </a:r>
            <a:endParaRPr dirty="0"/>
          </a:p>
        </p:txBody>
      </p:sp>
      <p:sp>
        <p:nvSpPr>
          <p:cNvPr id="100" name="Shape 100"/>
          <p:cNvSpPr/>
          <p:nvPr/>
        </p:nvSpPr>
        <p:spPr>
          <a:xfrm>
            <a:off x="8874211" y="7556450"/>
            <a:ext cx="2449908" cy="12148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r>
              <a:rPr lang="zh-CN" altLang="zh-CN" dirty="0"/>
              <a:t>消除</a:t>
            </a:r>
            <a:r>
              <a:rPr lang="zh-CN" altLang="zh-CN" dirty="0" smtClean="0"/>
              <a:t>歧义</a:t>
            </a:r>
            <a:endParaRPr lang="en-US" altLang="zh-CN" dirty="0" smtClean="0"/>
          </a:p>
          <a:p>
            <a:r>
              <a:rPr lang="zh-CN" altLang="zh-CN" dirty="0" smtClean="0"/>
              <a:t>关键词匹配</a:t>
            </a:r>
            <a:endParaRPr lang="en-US" altLang="zh-CN" dirty="0" smtClean="0"/>
          </a:p>
          <a:p>
            <a:r>
              <a:rPr lang="zh-CN" altLang="zh-CN" dirty="0"/>
              <a:t>分词的准确性</a:t>
            </a:r>
          </a:p>
        </p:txBody>
      </p:sp>
      <p:sp>
        <p:nvSpPr>
          <p:cNvPr id="101" name="Shape 101"/>
          <p:cNvSpPr/>
          <p:nvPr/>
        </p:nvSpPr>
        <p:spPr>
          <a:xfrm>
            <a:off x="12816540" y="7465566"/>
            <a:ext cx="2449909" cy="15841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r>
              <a:rPr lang="zh-CN" altLang="zh-CN" dirty="0"/>
              <a:t>抽象，封装，继承，</a:t>
            </a:r>
            <a:r>
              <a:rPr lang="zh-CN" altLang="zh-CN" dirty="0" smtClean="0"/>
              <a:t>多态</a:t>
            </a:r>
            <a:r>
              <a:rPr lang="zh-CN" altLang="en-US" dirty="0" smtClean="0"/>
              <a:t>；</a:t>
            </a:r>
            <a:r>
              <a:rPr lang="zh-CN" altLang="zh-CN" dirty="0"/>
              <a:t>语言</a:t>
            </a:r>
            <a:r>
              <a:rPr lang="zh-CN" altLang="zh-CN" dirty="0" smtClean="0"/>
              <a:t>多样性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r>
              <a:rPr lang="zh-CN" altLang="zh-CN" dirty="0"/>
              <a:t>广泛性和可扩展性</a:t>
            </a:r>
          </a:p>
          <a:p>
            <a:endParaRPr dirty="0"/>
          </a:p>
        </p:txBody>
      </p:sp>
      <p:sp>
        <p:nvSpPr>
          <p:cNvPr id="102" name="Shape 102"/>
          <p:cNvSpPr/>
          <p:nvPr/>
        </p:nvSpPr>
        <p:spPr>
          <a:xfrm>
            <a:off x="8874211" y="7537073"/>
            <a:ext cx="2449908" cy="1"/>
          </a:xfrm>
          <a:prstGeom prst="line">
            <a:avLst/>
          </a:prstGeom>
          <a:ln w="12700">
            <a:solidFill>
              <a:srgbClr val="85888D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2816540" y="7537073"/>
            <a:ext cx="2449909" cy="1"/>
          </a:xfrm>
          <a:prstGeom prst="line">
            <a:avLst/>
          </a:prstGeom>
          <a:ln w="12700">
            <a:solidFill>
              <a:srgbClr val="85888D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3574136" y="0"/>
            <a:ext cx="12681745" cy="101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3"/>
                </a:lnTo>
                <a:cubicBezTo>
                  <a:pt x="382" y="436"/>
                  <a:pt x="750" y="832"/>
                  <a:pt x="1099" y="1267"/>
                </a:cubicBezTo>
                <a:cubicBezTo>
                  <a:pt x="5317" y="6532"/>
                  <a:pt x="5317" y="15068"/>
                  <a:pt x="1099" y="20333"/>
                </a:cubicBezTo>
                <a:cubicBezTo>
                  <a:pt x="750" y="20768"/>
                  <a:pt x="382" y="21164"/>
                  <a:pt x="0" y="2152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C4046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9" name="Group 109"/>
          <p:cNvGrpSpPr/>
          <p:nvPr/>
        </p:nvGrpSpPr>
        <p:grpSpPr>
          <a:xfrm>
            <a:off x="-9385152" y="-2265021"/>
            <a:ext cx="16022337" cy="14690042"/>
            <a:chOff x="0" y="0"/>
            <a:chExt cx="16022336" cy="14690041"/>
          </a:xfrm>
        </p:grpSpPr>
        <p:sp>
          <p:nvSpPr>
            <p:cNvPr id="107" name="Shape 107"/>
            <p:cNvSpPr/>
            <p:nvPr/>
          </p:nvSpPr>
          <p:spPr>
            <a:xfrm>
              <a:off x="114300" y="199935"/>
              <a:ext cx="15586200" cy="14290171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0" y="0"/>
              <a:ext cx="16022337" cy="14690042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2916" tIns="52916" rIns="52916" bIns="52916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10" name="Shape 110"/>
          <p:cNvSpPr/>
          <p:nvPr/>
        </p:nvSpPr>
        <p:spPr>
          <a:xfrm>
            <a:off x="5666978" y="3027759"/>
            <a:ext cx="3196002" cy="4679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9" h="20852" extrusionOk="0">
                <a:moveTo>
                  <a:pt x="5400" y="0"/>
                </a:moveTo>
                <a:cubicBezTo>
                  <a:pt x="3994" y="0"/>
                  <a:pt x="2588" y="143"/>
                  <a:pt x="1229" y="424"/>
                </a:cubicBezTo>
                <a:cubicBezTo>
                  <a:pt x="4254" y="6842"/>
                  <a:pt x="3843" y="13885"/>
                  <a:pt x="0" y="20131"/>
                </a:cubicBezTo>
                <a:cubicBezTo>
                  <a:pt x="5298" y="21600"/>
                  <a:pt x="11554" y="20825"/>
                  <a:pt x="15836" y="17800"/>
                </a:cubicBezTo>
                <a:cubicBezTo>
                  <a:pt x="21600" y="13728"/>
                  <a:pt x="21600" y="7126"/>
                  <a:pt x="15836" y="3054"/>
                </a:cubicBezTo>
                <a:cubicBezTo>
                  <a:pt x="12954" y="1018"/>
                  <a:pt x="9177" y="0"/>
                  <a:pt x="5400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600000" sp="6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411787" y="2642393"/>
            <a:ext cx="3709432" cy="539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7" h="20841" extrusionOk="0">
                <a:moveTo>
                  <a:pt x="5489" y="0"/>
                </a:moveTo>
                <a:cubicBezTo>
                  <a:pt x="4051" y="0"/>
                  <a:pt x="2614" y="151"/>
                  <a:pt x="1226" y="449"/>
                </a:cubicBezTo>
                <a:cubicBezTo>
                  <a:pt x="4785" y="6774"/>
                  <a:pt x="4373" y="13959"/>
                  <a:pt x="0" y="20087"/>
                </a:cubicBezTo>
                <a:cubicBezTo>
                  <a:pt x="5294" y="21600"/>
                  <a:pt x="11577" y="20835"/>
                  <a:pt x="15868" y="17789"/>
                </a:cubicBezTo>
                <a:cubicBezTo>
                  <a:pt x="21600" y="13720"/>
                  <a:pt x="21600" y="7122"/>
                  <a:pt x="15868" y="3053"/>
                </a:cubicBezTo>
                <a:cubicBezTo>
                  <a:pt x="13001" y="1018"/>
                  <a:pt x="9246" y="0"/>
                  <a:pt x="5489" y="0"/>
                </a:cubicBezTo>
                <a:close/>
              </a:path>
            </a:pathLst>
          </a:custGeom>
          <a:ln w="254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4459273" y="3304178"/>
            <a:ext cx="4127256" cy="4127257"/>
          </a:xfrm>
          <a:prstGeom prst="ellipse">
            <a:avLst/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9512599" y="4575669"/>
            <a:ext cx="6081813" cy="1533689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12072645" y="3563933"/>
            <a:ext cx="106930" cy="7685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115" name="Shape 115"/>
          <p:cNvSpPr/>
          <p:nvPr/>
        </p:nvSpPr>
        <p:spPr>
          <a:xfrm>
            <a:off x="10424180" y="4550228"/>
            <a:ext cx="3800184" cy="15841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6000"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800" dirty="0"/>
              <a:t>开发板的</a:t>
            </a:r>
            <a:r>
              <a:rPr lang="zh-CN" altLang="en-US" sz="4800" dirty="0" smtClean="0"/>
              <a:t>搭建</a:t>
            </a:r>
            <a:endParaRPr lang="en-US" altLang="zh-CN" sz="4800" dirty="0" smtClean="0"/>
          </a:p>
          <a:p>
            <a:r>
              <a:rPr lang="zh-CN" altLang="en-US" sz="4800" dirty="0" smtClean="0"/>
              <a:t>数据采集</a:t>
            </a:r>
            <a:endParaRPr sz="4800" dirty="0"/>
          </a:p>
        </p:txBody>
      </p:sp>
      <p:sp>
        <p:nvSpPr>
          <p:cNvPr id="117" name="Shape 117"/>
          <p:cNvSpPr/>
          <p:nvPr/>
        </p:nvSpPr>
        <p:spPr>
          <a:xfrm>
            <a:off x="5518447" y="2984886"/>
            <a:ext cx="2237475" cy="46778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30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tJALYqlRDiojsfBMQRa_373A107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07427"/>
            <a:ext cx="16256001" cy="10834689"/>
          </a:xfrm>
          <a:prstGeom prst="rect">
            <a:avLst/>
          </a:prstGeom>
          <a:ln w="3175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528752" y="3748271"/>
            <a:ext cx="1464685" cy="1837622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638218" y="4147038"/>
            <a:ext cx="1355219" cy="12148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2916" tIns="52916" rIns="52916" bIns="52916" anchor="ctr">
            <a:spAutoFit/>
          </a:bodyPr>
          <a:lstStyle>
            <a:lvl1pPr>
              <a:defRPr b="1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RUFF</a:t>
            </a:r>
          </a:p>
          <a:p>
            <a:r>
              <a:rPr lang="zh-CN" altLang="en-US" dirty="0" smtClean="0"/>
              <a:t>模块</a:t>
            </a:r>
            <a:endParaRPr dirty="0"/>
          </a:p>
        </p:txBody>
      </p:sp>
      <p:sp>
        <p:nvSpPr>
          <p:cNvPr id="122" name="Shape 122"/>
          <p:cNvSpPr/>
          <p:nvPr/>
        </p:nvSpPr>
        <p:spPr>
          <a:xfrm>
            <a:off x="0" y="5986859"/>
            <a:ext cx="8485628" cy="417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959" y="21600"/>
                </a:lnTo>
                <a:lnTo>
                  <a:pt x="21264" y="14353"/>
                </a:lnTo>
                <a:lnTo>
                  <a:pt x="18911" y="5863"/>
                </a:lnTo>
                <a:lnTo>
                  <a:pt x="18878" y="5844"/>
                </a:lnTo>
                <a:lnTo>
                  <a:pt x="18896" y="5807"/>
                </a:lnTo>
                <a:lnTo>
                  <a:pt x="18889" y="5783"/>
                </a:lnTo>
                <a:lnTo>
                  <a:pt x="18906" y="578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C4046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lang="en-US" altLang="zh-CN" dirty="0" smtClean="0"/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lang="zh-CN" altLang="en-US" sz="3200" dirty="0" smtClean="0"/>
              <a:t>温湿度、光照、声音</a:t>
            </a:r>
            <a:endParaRPr sz="3200" dirty="0"/>
          </a:p>
        </p:txBody>
      </p:sp>
      <p:sp>
        <p:nvSpPr>
          <p:cNvPr id="123" name="Shape 123"/>
          <p:cNvSpPr/>
          <p:nvPr/>
        </p:nvSpPr>
        <p:spPr>
          <a:xfrm>
            <a:off x="2859912" y="6610228"/>
            <a:ext cx="2864032" cy="7685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传感器部分</a:t>
            </a:r>
            <a:endParaRPr dirty="0"/>
          </a:p>
        </p:txBody>
      </p:sp>
      <p:sp>
        <p:nvSpPr>
          <p:cNvPr id="124" name="Shape 124"/>
          <p:cNvSpPr/>
          <p:nvPr/>
        </p:nvSpPr>
        <p:spPr>
          <a:xfrm>
            <a:off x="1212872" y="7950308"/>
            <a:ext cx="2449909" cy="427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25" name="Shape 125"/>
          <p:cNvSpPr/>
          <p:nvPr/>
        </p:nvSpPr>
        <p:spPr>
          <a:xfrm>
            <a:off x="2387523" y="7499417"/>
            <a:ext cx="2449909" cy="1"/>
          </a:xfrm>
          <a:prstGeom prst="line">
            <a:avLst/>
          </a:prstGeom>
          <a:ln w="12700">
            <a:solidFill>
              <a:srgbClr val="85888D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4944864" y="7510609"/>
            <a:ext cx="2449908" cy="1"/>
          </a:xfrm>
          <a:prstGeom prst="line">
            <a:avLst/>
          </a:prstGeom>
          <a:ln w="12700">
            <a:solidFill>
              <a:srgbClr val="85888D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0215736" y="6610228"/>
            <a:ext cx="3415465" cy="7685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2916" tIns="52916" rIns="52916" bIns="52916" anchor="ctr">
            <a:spAutoFit/>
          </a:bodyPr>
          <a:lstStyle>
            <a:lvl1pPr>
              <a:defRPr sz="4300" cap="all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其他执行模块</a:t>
            </a:r>
            <a:endParaRPr dirty="0"/>
          </a:p>
        </p:txBody>
      </p:sp>
      <p:sp>
        <p:nvSpPr>
          <p:cNvPr id="130" name="Shape 130"/>
          <p:cNvSpPr/>
          <p:nvPr/>
        </p:nvSpPr>
        <p:spPr>
          <a:xfrm>
            <a:off x="10698513" y="8061690"/>
            <a:ext cx="3044783" cy="10723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2916" tIns="52916" rIns="52916" bIns="52916" anchor="ctr">
            <a:spAutoFit/>
          </a:bodyPr>
          <a:lstStyle>
            <a:lvl1pPr algn="just" defTabSz="457200">
              <a:lnSpc>
                <a:spcPct val="120000"/>
              </a:lnSpc>
              <a:defRPr sz="2000"/>
            </a:lvl1pPr>
          </a:lstStyle>
          <a:p>
            <a:r>
              <a:rPr lang="zh-CN" altLang="en-US" sz="2800" dirty="0" smtClean="0"/>
              <a:t>蜂鸣器、继电器、红外发射接受装置</a:t>
            </a:r>
            <a:endParaRPr sz="2800" dirty="0"/>
          </a:p>
        </p:txBody>
      </p:sp>
      <p:sp>
        <p:nvSpPr>
          <p:cNvPr id="131" name="Shape 131"/>
          <p:cNvSpPr/>
          <p:nvPr/>
        </p:nvSpPr>
        <p:spPr>
          <a:xfrm>
            <a:off x="9935853" y="7637609"/>
            <a:ext cx="2449909" cy="1"/>
          </a:xfrm>
          <a:prstGeom prst="line">
            <a:avLst/>
          </a:prstGeom>
          <a:ln w="12700">
            <a:solidFill>
              <a:srgbClr val="85888D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2923577" y="7637609"/>
            <a:ext cx="2449909" cy="1"/>
          </a:xfrm>
          <a:prstGeom prst="line">
            <a:avLst/>
          </a:prstGeom>
          <a:ln w="12700">
            <a:solidFill>
              <a:srgbClr val="85888D"/>
            </a:solidFill>
            <a:miter lim="400000"/>
          </a:ln>
        </p:spPr>
        <p:txBody>
          <a:bodyPr lIns="52916" tIns="52916" rIns="52916" bIns="52916" anchor="ctr"/>
          <a:lstStyle/>
          <a:p>
            <a:pPr>
              <a:defRPr sz="2400"/>
            </a:pPr>
            <a:endParaRPr/>
          </a:p>
        </p:txBody>
      </p:sp>
      <p:sp>
        <p:nvSpPr>
          <p:cNvPr id="18" name="Shape 180"/>
          <p:cNvSpPr/>
          <p:nvPr/>
        </p:nvSpPr>
        <p:spPr>
          <a:xfrm>
            <a:off x="0" y="82329"/>
            <a:ext cx="5589464" cy="1255179"/>
          </a:xfrm>
          <a:prstGeom prst="roundRect">
            <a:avLst>
              <a:gd name="adj" fmla="val 12421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2916" tIns="52916" rIns="52916" bIns="5291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lang="zh-CN" altLang="en-US" sz="3200" dirty="0" smtClean="0"/>
              <a:t>我们的开发环境</a:t>
            </a:r>
            <a:endParaRPr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28" y="1381964"/>
            <a:ext cx="5894423" cy="46048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236" y="-859810"/>
            <a:ext cx="6105727" cy="684666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61" y="0"/>
            <a:ext cx="15373486" cy="107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29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2916" tIns="52916" rIns="52916" bIns="52916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472</Words>
  <Application>Microsoft Office PowerPoint</Application>
  <PresentationFormat>自定义</PresentationFormat>
  <Paragraphs>84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Helvetica Light</vt:lpstr>
      <vt:lpstr>Helvetica Neue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丁颖</dc:creator>
  <cp:lastModifiedBy>丁 颖</cp:lastModifiedBy>
  <cp:revision>23</cp:revision>
  <dcterms:modified xsi:type="dcterms:W3CDTF">2018-11-24T11:37:52Z</dcterms:modified>
</cp:coreProperties>
</file>